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Date"/>
          <p:cNvSpPr txBox="1"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“Type a quote here.”"/>
          <p:cNvSpPr txBox="1"/>
          <p:nvPr>
            <p:ph type="body" sz="quarter" idx="13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5C86B9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Date"/>
          <p:cNvSpPr txBox="1"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108352003_2880x2057.jpeg"/>
          <p:cNvSpPr/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406400" y="486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406400" y="49149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Line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108177208_1914x1620.jpeg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/>
          <p:cNvSpPr/>
          <p:nvPr/>
        </p:nvSpPr>
        <p:spPr>
          <a:xfrm>
            <a:off x="406400" y="25654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" name="Line"/>
          <p:cNvSpPr/>
          <p:nvPr/>
        </p:nvSpPr>
        <p:spPr>
          <a:xfrm>
            <a:off x="406400" y="26162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9" name="117356722_2160x1620.jpeg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defRPr sz="3000"/>
            </a:lvl1pPr>
            <a:lvl2pPr marL="762000" indent="-381000">
              <a:defRPr sz="3000"/>
            </a:lvl2pPr>
            <a:lvl3pPr marL="1143000" indent="-381000">
              <a:defRPr sz="3000"/>
            </a:lvl3pPr>
            <a:lvl4pPr marL="1524000" indent="-381000">
              <a:defRPr sz="3000"/>
            </a:lvl4pPr>
            <a:lvl5pPr marL="1905000" indent="-381000"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331700" y="9220199"/>
            <a:ext cx="317500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Analytic Frameworks for Student Organizations: Exploring 3 Years of Data at DSI"/>
          <p:cNvSpPr txBox="1"/>
          <p:nvPr>
            <p:ph type="ctrTitle"/>
          </p:nvPr>
        </p:nvSpPr>
        <p:spPr>
          <a:xfrm>
            <a:off x="444500" y="2057400"/>
            <a:ext cx="12293600" cy="2108200"/>
          </a:xfrm>
          <a:prstGeom prst="rect">
            <a:avLst/>
          </a:prstGeom>
        </p:spPr>
        <p:txBody>
          <a:bodyPr/>
          <a:lstStyle>
            <a:lvl1pPr>
              <a:defRPr spc="-84" sz="4200"/>
            </a:lvl1pPr>
          </a:lstStyle>
          <a:p>
            <a:pPr/>
            <a:r>
              <a:t>Analytic Frameworks for Student Organizations: Exploring 3 Years of Data at DSI</a:t>
            </a:r>
          </a:p>
        </p:txBody>
      </p:sp>
      <p:sp>
        <p:nvSpPr>
          <p:cNvPr id="135" name="Tyler Richards - DSI President…"/>
          <p:cNvSpPr txBox="1"/>
          <p:nvPr>
            <p:ph type="subTitle" sz="quarter" idx="1"/>
          </p:nvPr>
        </p:nvSpPr>
        <p:spPr>
          <a:xfrm>
            <a:off x="444500" y="4457700"/>
            <a:ext cx="12293600" cy="966788"/>
          </a:xfrm>
          <a:prstGeom prst="rect">
            <a:avLst/>
          </a:prstGeom>
        </p:spPr>
        <p:txBody>
          <a:bodyPr/>
          <a:lstStyle/>
          <a:p>
            <a:pPr defTabSz="397256">
              <a:spcBef>
                <a:spcPts val="600"/>
              </a:spcBef>
              <a:defRPr sz="2312"/>
            </a:pPr>
            <a:r>
              <a:t>Tyler Richards - DSI President</a:t>
            </a:r>
          </a:p>
          <a:p>
            <a:pPr defTabSz="397256">
              <a:spcBef>
                <a:spcPts val="600"/>
              </a:spcBef>
              <a:defRPr sz="2312"/>
            </a:pPr>
            <a:r>
              <a:t>@tylerjrichards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n-Reproducible Dat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126" sz="6336"/>
            </a:lvl1pPr>
          </a:lstStyle>
          <a:p>
            <a:pPr/>
            <a:r>
              <a:t>Non-Reproducible Data Collection</a:t>
            </a:r>
          </a:p>
        </p:txBody>
      </p:sp>
      <p:sp>
        <p:nvSpPr>
          <p:cNvPr id="179" name="Email"/>
          <p:cNvSpPr txBox="1"/>
          <p:nvPr/>
        </p:nvSpPr>
        <p:spPr>
          <a:xfrm>
            <a:off x="1115882" y="5842000"/>
            <a:ext cx="109563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Email</a:t>
            </a:r>
          </a:p>
        </p:txBody>
      </p:sp>
      <p:sp>
        <p:nvSpPr>
          <p:cNvPr id="180" name="E-Mail"/>
          <p:cNvSpPr txBox="1"/>
          <p:nvPr/>
        </p:nvSpPr>
        <p:spPr>
          <a:xfrm>
            <a:off x="9599482" y="5842000"/>
            <a:ext cx="124651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E-Mail</a:t>
            </a:r>
          </a:p>
        </p:txBody>
      </p:sp>
      <p:sp>
        <p:nvSpPr>
          <p:cNvPr id="181" name="EMail"/>
          <p:cNvSpPr txBox="1"/>
          <p:nvPr/>
        </p:nvSpPr>
        <p:spPr>
          <a:xfrm>
            <a:off x="5345683" y="5842000"/>
            <a:ext cx="111963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EMail</a:t>
            </a:r>
          </a:p>
        </p:txBody>
      </p:sp>
      <p:sp>
        <p:nvSpPr>
          <p:cNvPr id="182" name="E Mail"/>
          <p:cNvSpPr txBox="1"/>
          <p:nvPr/>
        </p:nvSpPr>
        <p:spPr>
          <a:xfrm>
            <a:off x="3177158" y="4121150"/>
            <a:ext cx="121488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 Mail</a:t>
            </a:r>
          </a:p>
        </p:txBody>
      </p:sp>
      <p:sp>
        <p:nvSpPr>
          <p:cNvPr id="183" name="Contact (Email)"/>
          <p:cNvSpPr txBox="1"/>
          <p:nvPr/>
        </p:nvSpPr>
        <p:spPr>
          <a:xfrm>
            <a:off x="6624674" y="4121150"/>
            <a:ext cx="27526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Contact (Email)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on-Reproducible Dat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126" sz="6336"/>
            </a:lvl1pPr>
          </a:lstStyle>
          <a:p>
            <a:pPr/>
            <a:r>
              <a:t>Non-Reproducible Data Collection</a:t>
            </a:r>
          </a:p>
        </p:txBody>
      </p:sp>
      <p:pic>
        <p:nvPicPr>
          <p:cNvPr id="186" name="dumpster_fire.gif" descr="dumpster_fir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7958" y="3282950"/>
            <a:ext cx="7224654" cy="5505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est Practices: Dat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Practices: Data Collection</a:t>
            </a:r>
          </a:p>
        </p:txBody>
      </p:sp>
      <p:sp>
        <p:nvSpPr>
          <p:cNvPr id="189" name="Standardize Standardize Standardiz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87679" indent="-487679" defTabSz="560831">
              <a:spcBef>
                <a:spcPts val="4000"/>
              </a:spcBef>
              <a:defRPr sz="3648"/>
            </a:pPr>
            <a:r>
              <a:t>Standardize Standardize Standardize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Outsized returns: 10x time 50x stress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D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Share Scripts, not PII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Use GitHub!!!!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.gitignore is a good friend</a:t>
            </a:r>
          </a:p>
        </p:txBody>
      </p:sp>
      <p:pic>
        <p:nvPicPr>
          <p:cNvPr id="190" name="Screen Shot 2018-11-05 at 4.34.22 PM.png" descr="Screen Shot 2018-11-05 at 4.34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5353050"/>
            <a:ext cx="3561773" cy="670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eets API in R (GoogleSheets Package)"/>
          <p:cNvSpPr txBox="1"/>
          <p:nvPr/>
        </p:nvSpPr>
        <p:spPr>
          <a:xfrm>
            <a:off x="5697977" y="3219450"/>
            <a:ext cx="681584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Sheets API in R (GoogleSheets Package)</a:t>
            </a:r>
          </a:p>
        </p:txBody>
      </p:sp>
      <p:sp>
        <p:nvSpPr>
          <p:cNvPr id="193" name="Collect Data at Workshops"/>
          <p:cNvSpPr txBox="1"/>
          <p:nvPr/>
        </p:nvSpPr>
        <p:spPr>
          <a:xfrm>
            <a:off x="461491" y="1187450"/>
            <a:ext cx="458881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Collect Data at Workshops</a:t>
            </a:r>
          </a:p>
        </p:txBody>
      </p:sp>
      <p:sp>
        <p:nvSpPr>
          <p:cNvPr id="194" name="Line"/>
          <p:cNvSpPr/>
          <p:nvPr/>
        </p:nvSpPr>
        <p:spPr>
          <a:xfrm>
            <a:off x="5258097" y="1889422"/>
            <a:ext cx="1089248" cy="108924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195" name="Line"/>
          <p:cNvSpPr/>
          <p:nvPr/>
        </p:nvSpPr>
        <p:spPr>
          <a:xfrm flipH="1">
            <a:off x="5222169" y="4476878"/>
            <a:ext cx="1152123" cy="1152124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196" name="Analyze and Visualize"/>
          <p:cNvSpPr txBox="1"/>
          <p:nvPr/>
        </p:nvSpPr>
        <p:spPr>
          <a:xfrm>
            <a:off x="1303281" y="6272340"/>
            <a:ext cx="389583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Analyze and Visualize</a:t>
            </a:r>
          </a:p>
        </p:txBody>
      </p:sp>
      <p:sp>
        <p:nvSpPr>
          <p:cNvPr id="197" name="Push to Github"/>
          <p:cNvSpPr txBox="1"/>
          <p:nvPr/>
        </p:nvSpPr>
        <p:spPr>
          <a:xfrm>
            <a:off x="7771711" y="7880350"/>
            <a:ext cx="266837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Push to Github</a:t>
            </a:r>
          </a:p>
        </p:txBody>
      </p:sp>
      <p:sp>
        <p:nvSpPr>
          <p:cNvPr id="198" name="Line"/>
          <p:cNvSpPr/>
          <p:nvPr/>
        </p:nvSpPr>
        <p:spPr>
          <a:xfrm>
            <a:off x="6274097" y="7127210"/>
            <a:ext cx="1089248" cy="1089248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urning Exploratory Data Analysis  into Insigh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Turning Exploratory Data Analysis  into Insights</a:t>
            </a:r>
          </a:p>
        </p:txBody>
      </p:sp>
      <p:sp>
        <p:nvSpPr>
          <p:cNvPr id="201" name="Good EDA i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r>
              <a:t>Good EDA is:</a:t>
            </a:r>
          </a:p>
          <a:p>
            <a:pPr lvl="1"/>
            <a:r>
              <a:t>Mission Driven</a:t>
            </a:r>
          </a:p>
          <a:p>
            <a:pPr lvl="1"/>
            <a:r>
              <a:t>Inquisitive</a:t>
            </a:r>
          </a:p>
          <a:p>
            <a:pPr lvl="1"/>
            <a:r>
              <a:t>Graph Heavy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tanding of Workshop Attend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Standing of Workshop Attendees</a:t>
            </a:r>
          </a:p>
        </p:txBody>
      </p:sp>
      <p:pic>
        <p:nvPicPr>
          <p:cNvPr id="204" name="Academic_standing.png" descr="Academic_stand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0" y="3232150"/>
            <a:ext cx="5306916" cy="5367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ll Hail Fac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Hail Facebook</a:t>
            </a:r>
          </a:p>
        </p:txBody>
      </p:sp>
      <p:pic>
        <p:nvPicPr>
          <p:cNvPr id="207" name="Advertising.png" descr="Advertis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050" y="3448050"/>
            <a:ext cx="8124857" cy="4383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ord Count + Pola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Word Count + Polarity</a:t>
            </a:r>
          </a:p>
        </p:txBody>
      </p:sp>
      <p:pic>
        <p:nvPicPr>
          <p:cNvPr id="210" name="NLP.png" descr="NL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0" y="2660650"/>
            <a:ext cx="11303000" cy="681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ege Students are Normally 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66674">
              <a:defRPr spc="-124" sz="6208"/>
            </a:lvl1pPr>
          </a:lstStyle>
          <a:p>
            <a:pPr/>
            <a:r>
              <a:t>College Students are Normally Late</a:t>
            </a:r>
          </a:p>
        </p:txBody>
      </p:sp>
      <p:pic>
        <p:nvPicPr>
          <p:cNvPr id="213" name="arrival_histogram.png" descr="arrival_hist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8100" y="3657706"/>
            <a:ext cx="8179926" cy="4978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SI’s Mi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DSI’s Mission</a:t>
            </a:r>
          </a:p>
        </p:txBody>
      </p:sp>
      <p:sp>
        <p:nvSpPr>
          <p:cNvPr id="216" name="2015 - Present: Learn and Teach as Fast as We C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  <a:r>
              <a:t>2015 - Present: Learn and Teach as Fast as We Can</a:t>
            </a:r>
          </a:p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  <a:r>
              <a:t>Result:</a:t>
            </a:r>
          </a:p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</a:p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</a:p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</a:p>
          <a:p>
            <a:pPr marL="0" indent="0" defTabSz="560831">
              <a:spcBef>
                <a:spcPts val="4000"/>
              </a:spcBef>
              <a:buClrTx/>
              <a:buSzTx/>
              <a:buFontTx/>
              <a:buNone/>
              <a:defRPr sz="3648"/>
            </a:pPr>
            <a:r>
              <a:t>Lots of reason to come, few reasons to stay </a:t>
            </a:r>
          </a:p>
        </p:txBody>
      </p:sp>
      <p:pic>
        <p:nvPicPr>
          <p:cNvPr id="217" name="all_repeat.png" descr="all_repe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4298950"/>
            <a:ext cx="4800600" cy="369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ersonal Background"/>
          <p:cNvSpPr txBox="1"/>
          <p:nvPr>
            <p:ph type="title"/>
          </p:nvPr>
        </p:nvSpPr>
        <p:spPr>
          <a:xfrm>
            <a:off x="355600" y="457200"/>
            <a:ext cx="12293600" cy="2044700"/>
          </a:xfrm>
          <a:prstGeom prst="rect">
            <a:avLst/>
          </a:prstGeom>
        </p:spPr>
        <p:txBody>
          <a:bodyPr/>
          <a:lstStyle/>
          <a:p>
            <a:pPr/>
            <a:r>
              <a:t>Personal Background</a:t>
            </a:r>
          </a:p>
        </p:txBody>
      </p:sp>
      <p:sp>
        <p:nvSpPr>
          <p:cNvPr id="138" name="2014-2018: Undergrad, Industrial and Systems Enginee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999" indent="-507999">
              <a:defRPr sz="2300"/>
            </a:pPr>
            <a:r>
              <a:t> 2014-2018: Undergrad, Industrial and Systems Engineering</a:t>
            </a:r>
          </a:p>
          <a:p>
            <a:pPr marL="507999" indent="-507999">
              <a:defRPr sz="2300"/>
            </a:pPr>
            <a:r>
              <a:t>Summers of 2017 + 2018: Data Scientist, P&amp;G</a:t>
            </a:r>
          </a:p>
          <a:p>
            <a:pPr marL="507999" indent="-507999">
              <a:defRPr sz="2300"/>
            </a:pPr>
            <a:r>
              <a:t>2017-2018: DSI Workshop Coordinator</a:t>
            </a:r>
          </a:p>
          <a:p>
            <a:pPr marL="507999" indent="-507999">
              <a:defRPr sz="2300"/>
            </a:pPr>
            <a:r>
              <a:t>2018: DSI President</a:t>
            </a:r>
          </a:p>
          <a:p>
            <a:pPr marL="507999" indent="-507999">
              <a:defRPr sz="2300"/>
            </a:pPr>
            <a:r>
              <a:t>Spring 2019: Data Scientist, VoteShield</a:t>
            </a:r>
          </a:p>
          <a:p>
            <a:pPr marL="507999" indent="-507999">
              <a:defRPr sz="2300"/>
            </a:pPr>
            <a:r>
              <a:t>Post Spring 2019: Data Scientist: Facebook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DSI’s Current Mi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DSI’s Current Mission</a:t>
            </a:r>
          </a:p>
        </p:txBody>
      </p:sp>
      <p:sp>
        <p:nvSpPr>
          <p:cNvPr id="220" name="Present: Learn and Teach as Fast as We C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  <a:defRPr b="1"/>
            </a:lvl2pPr>
          </a:lstStyle>
          <a:p>
            <a:pPr/>
            <a:r>
              <a:t>Present: Learn and Teach as Fast as We Can</a:t>
            </a:r>
          </a:p>
          <a:p>
            <a:pPr lvl="1"/>
            <a:r>
              <a:t>               Create a Data Science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What Brings People Bac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Brings People Back?</a:t>
            </a:r>
          </a:p>
        </p:txBody>
      </p:sp>
      <p:sp>
        <p:nvSpPr>
          <p:cNvPr id="223" name="Fall 2017: Asked “is this your first workshop”"/>
          <p:cNvSpPr txBox="1"/>
          <p:nvPr>
            <p:ph type="body" sz="half" idx="1"/>
          </p:nvPr>
        </p:nvSpPr>
        <p:spPr>
          <a:xfrm>
            <a:off x="355600" y="2984500"/>
            <a:ext cx="5419725" cy="6324600"/>
          </a:xfrm>
          <a:prstGeom prst="rect">
            <a:avLst/>
          </a:prstGeom>
        </p:spPr>
        <p:txBody>
          <a:bodyPr/>
          <a:lstStyle/>
          <a:p>
            <a:pPr/>
            <a:r>
              <a:t>Fall 2017: Asked “is this your first workshop”</a:t>
            </a:r>
          </a:p>
        </p:txBody>
      </p:sp>
      <p:pic>
        <p:nvPicPr>
          <p:cNvPr id="224" name="Screen Shot 2018-11-05 at 5.13.19 PM.png" descr="Screen Shot 2018-11-05 at 5.13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3300" y="3670300"/>
            <a:ext cx="5943600" cy="455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0600" y="5404147"/>
            <a:ext cx="5943600" cy="711995"/>
          </a:xfrm>
          <a:prstGeom prst="rect">
            <a:avLst/>
          </a:prstGeom>
        </p:spPr>
      </p:pic>
      <p:pic>
        <p:nvPicPr>
          <p:cNvPr id="227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3300" y="7271047"/>
            <a:ext cx="5943600" cy="4291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sight to 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Insight to Action</a:t>
            </a:r>
          </a:p>
        </p:txBody>
      </p:sp>
      <p:sp>
        <p:nvSpPr>
          <p:cNvPr id="231" name="Curriculum Development…"/>
          <p:cNvSpPr txBox="1"/>
          <p:nvPr>
            <p:ph type="body" idx="1"/>
          </p:nvPr>
        </p:nvSpPr>
        <p:spPr>
          <a:xfrm>
            <a:off x="355600" y="2984500"/>
            <a:ext cx="12092186" cy="6324600"/>
          </a:xfrm>
          <a:prstGeom prst="rect">
            <a:avLst/>
          </a:prstGeom>
        </p:spPr>
        <p:txBody>
          <a:bodyPr/>
          <a:lstStyle/>
          <a:p>
            <a:pPr marL="487679" indent="-487679" defTabSz="560831">
              <a:spcBef>
                <a:spcPts val="4000"/>
              </a:spcBef>
              <a:defRPr sz="3648"/>
            </a:pPr>
            <a:r>
              <a:t>Curriculum Development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Statistics for Data Scientists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Actuary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Tableau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Practical Data Science</a:t>
            </a:r>
          </a:p>
          <a:p>
            <a:pPr lvl="1" marL="975359" indent="-487679" defTabSz="560831">
              <a:spcBef>
                <a:spcPts val="4000"/>
              </a:spcBef>
              <a:defRPr sz="3648"/>
            </a:pPr>
            <a:r>
              <a:t>ML in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nsight to 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Insight to Action</a:t>
            </a:r>
          </a:p>
        </p:txBody>
      </p:sp>
      <p:sp>
        <p:nvSpPr>
          <p:cNvPr id="234" name="Community = Food + Space + Data"/>
          <p:cNvSpPr txBox="1"/>
          <p:nvPr>
            <p:ph type="body" idx="1"/>
          </p:nvPr>
        </p:nvSpPr>
        <p:spPr>
          <a:xfrm>
            <a:off x="355600" y="2984500"/>
            <a:ext cx="12092186" cy="6324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Community = Food + Space +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ata Science Wednes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Data Science Wednesday</a:t>
            </a:r>
          </a:p>
        </p:txBody>
      </p:sp>
      <p:sp>
        <p:nvSpPr>
          <p:cNvPr id="237" name="No stru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structure</a:t>
            </a:r>
          </a:p>
          <a:p>
            <a:pPr/>
            <a:r>
              <a:t>No lecture</a:t>
            </a:r>
          </a:p>
          <a:p>
            <a:pPr/>
            <a:r>
              <a:t>No purpose</a:t>
            </a:r>
          </a:p>
          <a:p>
            <a:pPr/>
            <a:r>
              <a:t>Data, Pizza,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okemon.png" descr="pokem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676400"/>
            <a:ext cx="11417300" cy="68961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0" name="Pokemon by Type"/>
          <p:cNvSpPr txBox="1"/>
          <p:nvPr/>
        </p:nvSpPr>
        <p:spPr>
          <a:xfrm>
            <a:off x="4776319" y="774700"/>
            <a:ext cx="34521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Pokemon by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roudon_Kyogre.png" descr="Groudon_Kyog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1644650"/>
            <a:ext cx="7137400" cy="695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More Pokemon Visualizations"/>
          <p:cNvSpPr txBox="1"/>
          <p:nvPr/>
        </p:nvSpPr>
        <p:spPr>
          <a:xfrm>
            <a:off x="3915357" y="603250"/>
            <a:ext cx="517408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More Pokemon Visualizations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windows_mac.gif" descr="windows_ma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076450"/>
            <a:ext cx="6096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gganimate: Visualizing number of R Downloads by OS"/>
          <p:cNvSpPr txBox="1"/>
          <p:nvPr/>
        </p:nvSpPr>
        <p:spPr>
          <a:xfrm>
            <a:off x="1827578" y="806450"/>
            <a:ext cx="934964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gganimate: Visualizing number of R Downloads by 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all 2018: Results"/>
          <p:cNvSpPr txBox="1"/>
          <p:nvPr>
            <p:ph type="title"/>
          </p:nvPr>
        </p:nvSpPr>
        <p:spPr>
          <a:xfrm>
            <a:off x="355600" y="736600"/>
            <a:ext cx="12293600" cy="2044700"/>
          </a:xfrm>
          <a:prstGeom prst="rect">
            <a:avLst/>
          </a:prstGeom>
        </p:spPr>
        <p:txBody>
          <a:bodyPr/>
          <a:lstStyle/>
          <a:p>
            <a:pPr/>
            <a:r>
              <a:t>Fall 2018: Results</a:t>
            </a:r>
          </a:p>
        </p:txBody>
      </p:sp>
      <p:pic>
        <p:nvPicPr>
          <p:cNvPr id="249" name="Fall_2018_Repeat.png" descr="Fall_2018_Repe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536" y="3910236"/>
            <a:ext cx="6541528" cy="447312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otal Attendance: 530…"/>
          <p:cNvSpPr txBox="1"/>
          <p:nvPr/>
        </p:nvSpPr>
        <p:spPr>
          <a:xfrm>
            <a:off x="7696751" y="4318000"/>
            <a:ext cx="482489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Attendance: 530</a:t>
            </a:r>
          </a:p>
          <a:p>
            <a:pPr/>
            <a:r>
              <a:t>Largest % Return Attendees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nsight to 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Insight to Action</a:t>
            </a:r>
          </a:p>
        </p:txBody>
      </p:sp>
      <p:sp>
        <p:nvSpPr>
          <p:cNvPr id="253" name="Body"/>
          <p:cNvSpPr txBox="1"/>
          <p:nvPr>
            <p:ph type="body" idx="1"/>
          </p:nvPr>
        </p:nvSpPr>
        <p:spPr>
          <a:xfrm>
            <a:off x="355600" y="2984500"/>
            <a:ext cx="12092186" cy="6324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</p:txBody>
      </p:sp>
      <p:pic>
        <p:nvPicPr>
          <p:cNvPr id="254" name="Fall_first_wkshop.png" descr="Fall_first_wksh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565" y="3524250"/>
            <a:ext cx="12201670" cy="428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SI: Data Science and Inform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126" sz="6336"/>
            </a:lvl1pPr>
          </a:lstStyle>
          <a:p>
            <a:pPr/>
            <a:r>
              <a:t>DSI: Data Science and Informatics</a:t>
            </a:r>
          </a:p>
        </p:txBody>
      </p:sp>
      <p:sp>
        <p:nvSpPr>
          <p:cNvPr id="141" name="1st Student-Run DS Organization at U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r>
              <a:t>1st Student-Run DS Organization at UF</a:t>
            </a:r>
          </a:p>
          <a:p>
            <a:pPr marL="0" indent="0">
              <a:buClrTx/>
              <a:buSzTx/>
              <a:buFontTx/>
              <a:buNone/>
            </a:pPr>
            <a:r>
              <a:t>Host Data Science Workshops</a:t>
            </a:r>
          </a:p>
          <a:p>
            <a:pPr marL="0" indent="0">
              <a:buClrTx/>
              <a:buSzTx/>
              <a:buFontTx/>
              <a:buNone/>
            </a:pPr>
            <a:r>
              <a:t>2500+ Workshop Attendances over ~3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Failed”/Future Projects at DSI"/>
          <p:cNvSpPr txBox="1"/>
          <p:nvPr/>
        </p:nvSpPr>
        <p:spPr>
          <a:xfrm>
            <a:off x="3085194" y="4241800"/>
            <a:ext cx="68344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800">
                <a:solidFill>
                  <a:srgbClr val="000000"/>
                </a:solidFill>
              </a:defRPr>
            </a:lvl1pPr>
          </a:lstStyle>
          <a:p>
            <a:pPr/>
            <a:r>
              <a:t>“Failed”/Future Projects at DSI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ro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Projects</a:t>
            </a:r>
          </a:p>
        </p:txBody>
      </p:sp>
      <p:sp>
        <p:nvSpPr>
          <p:cNvPr id="259" name="Predict the Pizza: A Shiny App for forecasting attend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 the Pizza: A Shiny App for forecasting attendance </a:t>
            </a:r>
          </a:p>
          <a:p>
            <a:pPr lvl="1"/>
            <a:r>
              <a:t>~72 workshops</a:t>
            </a:r>
          </a:p>
          <a:p>
            <a:pPr lvl="1"/>
            <a:r>
              <a:t>Adj R^2 = .26</a:t>
            </a:r>
          </a:p>
          <a:p>
            <a:pPr/>
            <a:r>
              <a:t>A/B testing for Workshops</a:t>
            </a:r>
          </a:p>
          <a:p>
            <a:pPr lvl="1"/>
            <a:r>
              <a:t>Python 0 -&gt; Python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e End!…"/>
          <p:cNvSpPr txBox="1"/>
          <p:nvPr>
            <p:ph type="body" idx="13"/>
          </p:nvPr>
        </p:nvSpPr>
        <p:spPr>
          <a:xfrm>
            <a:off x="1270000" y="4521200"/>
            <a:ext cx="10464800" cy="1600200"/>
          </a:xfrm>
          <a:prstGeom prst="rect">
            <a:avLst/>
          </a:prstGeom>
        </p:spPr>
        <p:txBody>
          <a:bodyPr/>
          <a:lstStyle/>
          <a:p>
            <a:pPr/>
            <a:r>
              <a:t>The End!</a:t>
            </a:r>
          </a:p>
          <a:p>
            <a:pPr/>
            <a:r>
              <a:t>Special Thanks to Delaney Gomen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Natural Language Processing"/>
          <p:cNvSpPr txBox="1"/>
          <p:nvPr/>
        </p:nvSpPr>
        <p:spPr>
          <a:xfrm>
            <a:off x="3905591" y="4572000"/>
            <a:ext cx="519361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Natural Language Processing</a:t>
            </a:r>
          </a:p>
        </p:txBody>
      </p:sp>
      <p:sp>
        <p:nvSpPr>
          <p:cNvPr id="144" name="Practical Data Science"/>
          <p:cNvSpPr txBox="1"/>
          <p:nvPr/>
        </p:nvSpPr>
        <p:spPr>
          <a:xfrm>
            <a:off x="6941480" y="3060700"/>
            <a:ext cx="392244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Practical Data Science</a:t>
            </a:r>
          </a:p>
        </p:txBody>
      </p:sp>
      <p:sp>
        <p:nvSpPr>
          <p:cNvPr id="145" name="Machine Learning in Python"/>
          <p:cNvSpPr txBox="1"/>
          <p:nvPr/>
        </p:nvSpPr>
        <p:spPr>
          <a:xfrm>
            <a:off x="367190" y="3708400"/>
            <a:ext cx="492982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Machine Learning in Python</a:t>
            </a:r>
          </a:p>
        </p:txBody>
      </p:sp>
      <p:sp>
        <p:nvSpPr>
          <p:cNvPr id="146" name="Python 1"/>
          <p:cNvSpPr txBox="1"/>
          <p:nvPr/>
        </p:nvSpPr>
        <p:spPr>
          <a:xfrm>
            <a:off x="9401881" y="5207000"/>
            <a:ext cx="161783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Python 1</a:t>
            </a:r>
          </a:p>
        </p:txBody>
      </p:sp>
      <p:sp>
        <p:nvSpPr>
          <p:cNvPr id="147" name="Python 0"/>
          <p:cNvSpPr txBox="1"/>
          <p:nvPr/>
        </p:nvSpPr>
        <p:spPr>
          <a:xfrm>
            <a:off x="4791781" y="7658100"/>
            <a:ext cx="161783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Python 0</a:t>
            </a:r>
          </a:p>
        </p:txBody>
      </p:sp>
      <p:sp>
        <p:nvSpPr>
          <p:cNvPr id="148" name="Machine Learning in R"/>
          <p:cNvSpPr txBox="1"/>
          <p:nvPr/>
        </p:nvSpPr>
        <p:spPr>
          <a:xfrm>
            <a:off x="7805663" y="7975600"/>
            <a:ext cx="41244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Machine Learning in R</a:t>
            </a:r>
          </a:p>
        </p:txBody>
      </p:sp>
      <p:sp>
        <p:nvSpPr>
          <p:cNvPr id="149" name="R1"/>
          <p:cNvSpPr txBox="1"/>
          <p:nvPr/>
        </p:nvSpPr>
        <p:spPr>
          <a:xfrm>
            <a:off x="3111251" y="6502400"/>
            <a:ext cx="55929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R1</a:t>
            </a:r>
          </a:p>
        </p:txBody>
      </p:sp>
      <p:sp>
        <p:nvSpPr>
          <p:cNvPr id="150" name="R0"/>
          <p:cNvSpPr txBox="1"/>
          <p:nvPr/>
        </p:nvSpPr>
        <p:spPr>
          <a:xfrm>
            <a:off x="6222751" y="1993900"/>
            <a:ext cx="55929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R0</a:t>
            </a:r>
          </a:p>
        </p:txBody>
      </p:sp>
      <p:sp>
        <p:nvSpPr>
          <p:cNvPr id="151" name="Statistics for Data Scientists"/>
          <p:cNvSpPr txBox="1"/>
          <p:nvPr/>
        </p:nvSpPr>
        <p:spPr>
          <a:xfrm>
            <a:off x="6646577" y="6591300"/>
            <a:ext cx="496944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Statistics for Data Scientists</a:t>
            </a:r>
          </a:p>
        </p:txBody>
      </p:sp>
      <p:sp>
        <p:nvSpPr>
          <p:cNvPr id="152" name="Actuary"/>
          <p:cNvSpPr txBox="1"/>
          <p:nvPr/>
        </p:nvSpPr>
        <p:spPr>
          <a:xfrm>
            <a:off x="2455384" y="914400"/>
            <a:ext cx="14900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Actuary</a:t>
            </a:r>
          </a:p>
        </p:txBody>
      </p:sp>
      <p:sp>
        <p:nvSpPr>
          <p:cNvPr id="153" name="Spark"/>
          <p:cNvSpPr txBox="1"/>
          <p:nvPr/>
        </p:nvSpPr>
        <p:spPr>
          <a:xfrm>
            <a:off x="8583203" y="1905000"/>
            <a:ext cx="109619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Spark</a:t>
            </a:r>
          </a:p>
        </p:txBody>
      </p:sp>
      <p:sp>
        <p:nvSpPr>
          <p:cNvPr id="154" name="SQL"/>
          <p:cNvSpPr txBox="1"/>
          <p:nvPr/>
        </p:nvSpPr>
        <p:spPr>
          <a:xfrm>
            <a:off x="9165232" y="914400"/>
            <a:ext cx="84653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SQL</a:t>
            </a:r>
          </a:p>
        </p:txBody>
      </p:sp>
      <p:sp>
        <p:nvSpPr>
          <p:cNvPr id="155" name="Data Visualization"/>
          <p:cNvSpPr txBox="1"/>
          <p:nvPr/>
        </p:nvSpPr>
        <p:spPr>
          <a:xfrm>
            <a:off x="1905775" y="2120900"/>
            <a:ext cx="322425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 Visualization</a:t>
            </a:r>
          </a:p>
        </p:txBody>
      </p:sp>
      <p:sp>
        <p:nvSpPr>
          <p:cNvPr id="156" name="Tableau"/>
          <p:cNvSpPr txBox="1"/>
          <p:nvPr/>
        </p:nvSpPr>
        <p:spPr>
          <a:xfrm>
            <a:off x="4969984" y="711200"/>
            <a:ext cx="14900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Tableau</a:t>
            </a:r>
          </a:p>
        </p:txBody>
      </p:sp>
      <p:sp>
        <p:nvSpPr>
          <p:cNvPr id="157" name="Data APIs"/>
          <p:cNvSpPr txBox="1"/>
          <p:nvPr/>
        </p:nvSpPr>
        <p:spPr>
          <a:xfrm>
            <a:off x="846571" y="5422900"/>
            <a:ext cx="18120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 APIs</a:t>
            </a:r>
          </a:p>
        </p:txBody>
      </p:sp>
      <p:sp>
        <p:nvSpPr>
          <p:cNvPr id="158" name="Hadoop"/>
          <p:cNvSpPr txBox="1"/>
          <p:nvPr/>
        </p:nvSpPr>
        <p:spPr>
          <a:xfrm>
            <a:off x="1282241" y="7848600"/>
            <a:ext cx="149951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Hadoop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“What kind of idiot would I be if I ran a Data Science Organization without applying Data Science”"/>
          <p:cNvSpPr txBox="1"/>
          <p:nvPr>
            <p:ph type="body" idx="13"/>
          </p:nvPr>
        </p:nvSpPr>
        <p:spPr>
          <a:xfrm>
            <a:off x="1270000" y="4051299"/>
            <a:ext cx="10464800" cy="1117601"/>
          </a:xfrm>
          <a:prstGeom prst="rect">
            <a:avLst/>
          </a:prstGeom>
        </p:spPr>
        <p:txBody>
          <a:bodyPr/>
          <a:lstStyle/>
          <a:p>
            <a:pPr/>
            <a:r>
              <a:t>“What kind of idiot would I be if I ran a Data Science Organization without applying Data Science” </a:t>
            </a:r>
          </a:p>
        </p:txBody>
      </p:sp>
      <p:sp>
        <p:nvSpPr>
          <p:cNvPr id="161" name="–Me, 30 minutes after I got elected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–Me, 30 minutes after I got elected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o Cares about this Tal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Who Cares about this Talk</a:t>
            </a:r>
          </a:p>
        </p:txBody>
      </p:sp>
      <p:sp>
        <p:nvSpPr>
          <p:cNvPr id="164" name="Are running their own organizations…"/>
          <p:cNvSpPr txBox="1"/>
          <p:nvPr>
            <p:ph type="body" idx="1"/>
          </p:nvPr>
        </p:nvSpPr>
        <p:spPr>
          <a:xfrm>
            <a:off x="355600" y="3838525"/>
            <a:ext cx="12293600" cy="5470575"/>
          </a:xfrm>
          <a:prstGeom prst="rect">
            <a:avLst/>
          </a:prstGeom>
        </p:spPr>
        <p:txBody>
          <a:bodyPr anchor="t"/>
          <a:lstStyle/>
          <a:p>
            <a:pPr/>
            <a:r>
              <a:t>Are running their own organizations</a:t>
            </a:r>
          </a:p>
          <a:p>
            <a:pPr/>
            <a:r>
              <a:t>Work with data and want to avoid similar pitfalls</a:t>
            </a:r>
          </a:p>
          <a:p>
            <a:pPr/>
            <a:r>
              <a:t>Like pretty graphs</a:t>
            </a:r>
          </a:p>
        </p:txBody>
      </p:sp>
      <p:sp>
        <p:nvSpPr>
          <p:cNvPr id="165" name="People Who:"/>
          <p:cNvSpPr txBox="1"/>
          <p:nvPr/>
        </p:nvSpPr>
        <p:spPr>
          <a:xfrm>
            <a:off x="-81670" y="2795562"/>
            <a:ext cx="283034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000000"/>
                </a:solidFill>
              </a:defRPr>
            </a:lvl1pPr>
          </a:lstStyle>
          <a:p>
            <a:pPr/>
            <a:r>
              <a:t>People Who: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SI: 3 Pro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DSI: 3 Projects</a:t>
            </a:r>
          </a:p>
        </p:txBody>
      </p:sp>
      <p:sp>
        <p:nvSpPr>
          <p:cNvPr id="168" name="The Outsized Returns of Reproducible Data Collection…"/>
          <p:cNvSpPr txBox="1"/>
          <p:nvPr>
            <p:ph type="body" idx="1"/>
          </p:nvPr>
        </p:nvSpPr>
        <p:spPr>
          <a:xfrm>
            <a:off x="355600" y="2743327"/>
            <a:ext cx="12293600" cy="6565773"/>
          </a:xfrm>
          <a:prstGeom prst="rect">
            <a:avLst/>
          </a:prstGeom>
        </p:spPr>
        <p:txBody>
          <a:bodyPr anchor="t"/>
          <a:lstStyle/>
          <a:p>
            <a:pPr/>
            <a:r>
              <a:t>The Outsized Returns of Reproducible Data Collection</a:t>
            </a:r>
          </a:p>
          <a:p>
            <a:pPr/>
            <a:r>
              <a:t>Turning Exploratory Data Analysis into Insights </a:t>
            </a:r>
          </a:p>
          <a:p>
            <a:pPr/>
            <a:r>
              <a:t>Failed Projects are just Future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a Collection at DS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Collection at DSI</a:t>
            </a:r>
          </a:p>
        </p:txBody>
      </p:sp>
      <p:sp>
        <p:nvSpPr>
          <p:cNvPr id="171" name="Sign-In She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Sign-In Sheets</a:t>
            </a:r>
          </a:p>
          <a:p>
            <a:pPr/>
            <a:r>
              <a:t>~95% Utilization</a:t>
            </a:r>
          </a:p>
          <a:p>
            <a:pPr/>
            <a:r>
              <a:t>Collect timestamp, name, gender, workshop type, major, year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Non-Reproducible Dat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126" sz="6336"/>
            </a:lvl1pPr>
          </a:lstStyle>
          <a:p>
            <a:pPr/>
            <a:r>
              <a:t>Non-Reproducible Data Collection</a:t>
            </a:r>
          </a:p>
        </p:txBody>
      </p:sp>
      <p:pic>
        <p:nvPicPr>
          <p:cNvPr id="174" name="Screen Shot 2018-11-05 at 4.22.28 PM.png" descr="Screen Shot 2018-11-05 at 4.22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00" y="6477000"/>
            <a:ext cx="1879600" cy="138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8-11-05 at 4.22.46 PM.png" descr="Screen Shot 2018-11-05 at 4.22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1900" y="3531146"/>
            <a:ext cx="2034692" cy="118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8-11-05 at 4.23.03 PM.png" descr="Screen Shot 2018-11-05 at 4.23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7950" y="3295650"/>
            <a:ext cx="1765300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